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65" r:id="rId4"/>
    <p:sldId id="258" r:id="rId5"/>
    <p:sldId id="264" r:id="rId6"/>
    <p:sldId id="266" r:id="rId7"/>
    <p:sldId id="263" r:id="rId8"/>
    <p:sldId id="259" r:id="rId9"/>
    <p:sldId id="260" r:id="rId10"/>
    <p:sldId id="261" r:id="rId11"/>
    <p:sldId id="262" r:id="rId12"/>
  </p:sldIdLst>
  <p:sldSz cx="18300700" cy="10299700"/>
  <p:notesSz cx="18300700" cy="10299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B40"/>
    <a:srgbClr val="66C7EB"/>
    <a:srgbClr val="FFFE70"/>
    <a:srgbClr val="0016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43" d="100"/>
          <a:sy n="43" d="100"/>
        </p:scale>
        <p:origin x="657" y="45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65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65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65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286965" y="3996131"/>
            <a:ext cx="7726768" cy="21532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65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5035" y="2368931"/>
            <a:ext cx="16470630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721350" y="2711450"/>
            <a:ext cx="6858000" cy="259750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R="5080" indent="-635" algn="ctr">
              <a:lnSpc>
                <a:spcPct val="100099"/>
              </a:lnSpc>
              <a:spcBef>
                <a:spcPts val="95"/>
              </a:spcBef>
            </a:pPr>
            <a:r>
              <a:rPr lang="en-US" sz="4800" dirty="0">
                <a:solidFill>
                  <a:srgbClr val="FFFE70"/>
                </a:solidFill>
              </a:rPr>
              <a:t>LEARNED IN TRANSLATION</a:t>
            </a:r>
            <a:br>
              <a:rPr lang="en-US" sz="4000" dirty="0"/>
            </a:br>
            <a:br>
              <a:rPr lang="en-US" sz="4000" dirty="0"/>
            </a:br>
            <a:r>
              <a:rPr sz="4000" i="1" dirty="0"/>
              <a:t>Building a</a:t>
            </a:r>
            <a:r>
              <a:rPr lang="en-US" sz="4000" i="1" dirty="0"/>
              <a:t> </a:t>
            </a:r>
            <a:r>
              <a:rPr sz="4000" i="1" dirty="0"/>
              <a:t>Blog that </a:t>
            </a:r>
            <a:r>
              <a:rPr lang="en-US" sz="4000" i="1" dirty="0"/>
              <a:t>Reads</a:t>
            </a:r>
            <a:r>
              <a:rPr sz="4000" i="1" dirty="0"/>
              <a:t> </a:t>
            </a:r>
            <a:r>
              <a:rPr lang="en-US" sz="4000" i="1" dirty="0"/>
              <a:t>in </a:t>
            </a:r>
            <a:r>
              <a:rPr sz="4000" i="1" dirty="0"/>
              <a:t>Every Language</a:t>
            </a:r>
            <a:r>
              <a:rPr lang="en-US" sz="4000" i="1" dirty="0"/>
              <a:t> and Bias</a:t>
            </a:r>
            <a:r>
              <a:rPr sz="4000" i="1" dirty="0"/>
              <a:t>!</a:t>
            </a:r>
          </a:p>
        </p:txBody>
      </p:sp>
      <p:sp>
        <p:nvSpPr>
          <p:cNvPr id="4" name="object 3">
            <a:extLst>
              <a:ext uri="{FF2B5EF4-FFF2-40B4-BE49-F238E27FC236}">
                <a16:creationId xmlns:a16="http://schemas.microsoft.com/office/drawing/2014/main" id="{687C2A2D-1CE3-9499-50D4-734F50CE581E}"/>
              </a:ext>
            </a:extLst>
          </p:cNvPr>
          <p:cNvSpPr txBox="1">
            <a:spLocks/>
          </p:cNvSpPr>
          <p:nvPr/>
        </p:nvSpPr>
        <p:spPr>
          <a:xfrm>
            <a:off x="5721350" y="7054850"/>
            <a:ext cx="6858000" cy="1612621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>
            <a:lvl1pPr>
              <a:defRPr sz="4650" b="1" i="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pPr marR="5080" indent="-635" algn="ctr">
              <a:lnSpc>
                <a:spcPct val="100099"/>
              </a:lnSpc>
              <a:spcBef>
                <a:spcPts val="95"/>
              </a:spcBef>
            </a:pPr>
            <a:r>
              <a:rPr lang="en-US" sz="4000" b="0" kern="0" dirty="0">
                <a:solidFill>
                  <a:srgbClr val="66C7EB"/>
                </a:solidFill>
              </a:rPr>
              <a:t>Group 3</a:t>
            </a:r>
            <a:br>
              <a:rPr lang="en-US" sz="4000" b="0" kern="0" dirty="0"/>
            </a:br>
            <a:r>
              <a:rPr lang="en-US" sz="3200" b="0" i="1" kern="0" dirty="0"/>
              <a:t>Peter Hara, Adelle </a:t>
            </a:r>
            <a:r>
              <a:rPr lang="en-US" sz="3200" b="0" i="1" kern="0" dirty="0" err="1"/>
              <a:t>Housker</a:t>
            </a:r>
            <a:r>
              <a:rPr lang="en-US" sz="3200" b="0" i="1" kern="0" dirty="0"/>
              <a:t>, Rami Ibrahimi, Sean Patel, Laith Yousif</a:t>
            </a:r>
            <a:endParaRPr lang="en-US" sz="4000" b="0" i="1" kern="0"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4361"/>
            <a:ext cx="5394325" cy="1481455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340"/>
              </a:spcBef>
            </a:pPr>
            <a:r>
              <a:rPr sz="4800" spc="844" dirty="0">
                <a:solidFill>
                  <a:srgbClr val="FFAB40"/>
                </a:solidFill>
              </a:rPr>
              <a:t>Engaging</a:t>
            </a:r>
            <a:r>
              <a:rPr sz="4800" spc="254" dirty="0">
                <a:solidFill>
                  <a:srgbClr val="FFAB40"/>
                </a:solidFill>
              </a:rPr>
              <a:t> </a:t>
            </a:r>
            <a:r>
              <a:rPr sz="4800" spc="535" dirty="0">
                <a:solidFill>
                  <a:srgbClr val="FFAB40"/>
                </a:solidFill>
              </a:rPr>
              <a:t>Global  </a:t>
            </a:r>
            <a:r>
              <a:rPr sz="4800" spc="700" dirty="0">
                <a:solidFill>
                  <a:srgbClr val="FFAB40"/>
                </a:solidFill>
              </a:rPr>
              <a:t>Audiences</a:t>
            </a:r>
            <a:endParaRPr sz="4800" dirty="0"/>
          </a:p>
        </p:txBody>
      </p:sp>
      <p:sp>
        <p:nvSpPr>
          <p:cNvPr id="4" name="object 4"/>
          <p:cNvSpPr txBox="1"/>
          <p:nvPr/>
        </p:nvSpPr>
        <p:spPr>
          <a:xfrm>
            <a:off x="1954974" y="3240595"/>
            <a:ext cx="5810250" cy="2586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800" spc="275" dirty="0">
                <a:solidFill>
                  <a:srgbClr val="FFFFFF"/>
                </a:solidFill>
                <a:latin typeface="Calibri"/>
                <a:cs typeface="Calibri"/>
              </a:rPr>
              <a:t>Explore </a:t>
            </a:r>
            <a:r>
              <a:rPr sz="2800" spc="245" dirty="0">
                <a:solidFill>
                  <a:srgbClr val="FFFFFF"/>
                </a:solidFill>
                <a:latin typeface="Calibri"/>
                <a:cs typeface="Calibri"/>
              </a:rPr>
              <a:t>strategies </a:t>
            </a:r>
            <a:r>
              <a:rPr sz="2800" spc="210" dirty="0">
                <a:solidFill>
                  <a:srgbClr val="FFFFFF"/>
                </a:solidFill>
                <a:latin typeface="Calibri"/>
                <a:cs typeface="Calibri"/>
              </a:rPr>
              <a:t>to </a:t>
            </a:r>
            <a:r>
              <a:rPr sz="2800" spc="260" dirty="0">
                <a:solidFill>
                  <a:srgbClr val="FFFFFF"/>
                </a:solidFill>
                <a:latin typeface="Calibri"/>
                <a:cs typeface="Calibri"/>
              </a:rPr>
              <a:t>captivate  </a:t>
            </a:r>
            <a:r>
              <a:rPr sz="2800" b="1" spc="345" dirty="0">
                <a:solidFill>
                  <a:srgbClr val="FFFFFF"/>
                </a:solidFill>
                <a:latin typeface="Calibri"/>
                <a:cs typeface="Calibri"/>
              </a:rPr>
              <a:t>diverse </a:t>
            </a:r>
            <a:r>
              <a:rPr sz="2800" b="1" spc="395" dirty="0">
                <a:solidFill>
                  <a:srgbClr val="FFFFFF"/>
                </a:solidFill>
                <a:latin typeface="Calibri"/>
                <a:cs typeface="Calibri"/>
              </a:rPr>
              <a:t>audiences </a:t>
            </a:r>
            <a:r>
              <a:rPr sz="2800" spc="250" dirty="0">
                <a:solidFill>
                  <a:srgbClr val="FFFFFF"/>
                </a:solidFill>
                <a:latin typeface="Calibri"/>
                <a:cs typeface="Calibri"/>
              </a:rPr>
              <a:t>worldwide.  </a:t>
            </a:r>
            <a:r>
              <a:rPr sz="2800" spc="390" dirty="0">
                <a:solidFill>
                  <a:srgbClr val="FFFFFF"/>
                </a:solidFill>
                <a:latin typeface="Calibri"/>
                <a:cs typeface="Calibri"/>
              </a:rPr>
              <a:t>From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localization </a:t>
            </a:r>
            <a:r>
              <a:rPr sz="2800" spc="210" dirty="0">
                <a:solidFill>
                  <a:srgbClr val="FFFFFF"/>
                </a:solidFill>
                <a:latin typeface="Calibri"/>
                <a:cs typeface="Calibri"/>
              </a:rPr>
              <a:t>to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cultural  </a:t>
            </a:r>
            <a:r>
              <a:rPr sz="2800" spc="295" dirty="0">
                <a:solidFill>
                  <a:srgbClr val="FFFFFF"/>
                </a:solidFill>
                <a:latin typeface="Calibri"/>
                <a:cs typeface="Calibri"/>
              </a:rPr>
              <a:t>nuances,</a:t>
            </a:r>
            <a:r>
              <a:rPr sz="28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learn</a:t>
            </a:r>
            <a:r>
              <a:rPr sz="28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70" dirty="0">
                <a:solidFill>
                  <a:srgbClr val="FFFFFF"/>
                </a:solidFill>
                <a:latin typeface="Calibri"/>
                <a:cs typeface="Calibri"/>
              </a:rPr>
              <a:t>how</a:t>
            </a:r>
            <a:r>
              <a:rPr sz="28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1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8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185" dirty="0">
                <a:solidFill>
                  <a:srgbClr val="FFFFFF"/>
                </a:solidFill>
                <a:latin typeface="Calibri"/>
                <a:cs typeface="Calibri"/>
              </a:rPr>
              <a:t>tailor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54" dirty="0">
                <a:solidFill>
                  <a:srgbClr val="FFFFFF"/>
                </a:solidFill>
                <a:latin typeface="Calibri"/>
                <a:cs typeface="Calibri"/>
              </a:rPr>
              <a:t>your  </a:t>
            </a:r>
            <a:r>
              <a:rPr sz="2800" spc="300" dirty="0">
                <a:solidFill>
                  <a:srgbClr val="FFFFFF"/>
                </a:solidFill>
                <a:latin typeface="Calibri"/>
                <a:cs typeface="Calibri"/>
              </a:rPr>
              <a:t>content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160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465" dirty="0">
                <a:solidFill>
                  <a:srgbClr val="FFFFFF"/>
                </a:solidFill>
                <a:latin typeface="Calibri"/>
                <a:cs typeface="Calibri"/>
              </a:rPr>
              <a:t>maximum</a:t>
            </a:r>
            <a:r>
              <a:rPr sz="28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60" dirty="0">
                <a:solidFill>
                  <a:srgbClr val="FFFFFF"/>
                </a:solidFill>
                <a:latin typeface="Calibri"/>
                <a:cs typeface="Calibri"/>
              </a:rPr>
              <a:t>impact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60" dirty="0">
                <a:solidFill>
                  <a:srgbClr val="FFFFFF"/>
                </a:solidFill>
                <a:latin typeface="Calibri"/>
                <a:cs typeface="Calibri"/>
              </a:rPr>
              <a:t>in 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every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20" dirty="0">
                <a:solidFill>
                  <a:srgbClr val="FFFFFF"/>
                </a:solidFill>
                <a:latin typeface="Calibri"/>
                <a:cs typeface="Calibri"/>
              </a:rPr>
              <a:t>language.</a:t>
            </a:r>
            <a:endParaRPr sz="2800" dirty="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0476077" y="1156703"/>
            <a:ext cx="5886449" cy="77503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69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4974" y="1075931"/>
            <a:ext cx="7236459" cy="1481455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340"/>
              </a:spcBef>
              <a:tabLst>
                <a:tab pos="3753485" algn="l"/>
                <a:tab pos="5064760" algn="l"/>
              </a:tabLst>
            </a:pPr>
            <a:r>
              <a:rPr sz="4800" spc="880" dirty="0">
                <a:solidFill>
                  <a:srgbClr val="FFAB40"/>
                </a:solidFill>
              </a:rPr>
              <a:t>E</a:t>
            </a:r>
            <a:r>
              <a:rPr sz="4800" spc="1105" dirty="0">
                <a:solidFill>
                  <a:srgbClr val="FFAB40"/>
                </a:solidFill>
              </a:rPr>
              <a:t>m</a:t>
            </a:r>
            <a:r>
              <a:rPr sz="4800" spc="755" dirty="0">
                <a:solidFill>
                  <a:srgbClr val="FFAB40"/>
                </a:solidFill>
              </a:rPr>
              <a:t>b</a:t>
            </a:r>
            <a:r>
              <a:rPr sz="4800" spc="250" dirty="0">
                <a:solidFill>
                  <a:srgbClr val="FFAB40"/>
                </a:solidFill>
              </a:rPr>
              <a:t>r</a:t>
            </a:r>
            <a:r>
              <a:rPr sz="4800" spc="675" dirty="0">
                <a:solidFill>
                  <a:srgbClr val="FFAB40"/>
                </a:solidFill>
              </a:rPr>
              <a:t>a</a:t>
            </a:r>
            <a:r>
              <a:rPr sz="4800" spc="875" dirty="0">
                <a:solidFill>
                  <a:srgbClr val="FFAB40"/>
                </a:solidFill>
              </a:rPr>
              <a:t>c</a:t>
            </a:r>
            <a:r>
              <a:rPr sz="4800" spc="315" dirty="0">
                <a:solidFill>
                  <a:srgbClr val="FFAB40"/>
                </a:solidFill>
              </a:rPr>
              <a:t>i</a:t>
            </a:r>
            <a:r>
              <a:rPr sz="4800" spc="795" dirty="0">
                <a:solidFill>
                  <a:srgbClr val="FFAB40"/>
                </a:solidFill>
              </a:rPr>
              <a:t>n</a:t>
            </a:r>
            <a:r>
              <a:rPr sz="4800" spc="1105" dirty="0">
                <a:solidFill>
                  <a:srgbClr val="FFAB40"/>
                </a:solidFill>
              </a:rPr>
              <a:t>g</a:t>
            </a:r>
            <a:r>
              <a:rPr sz="4800" dirty="0">
                <a:solidFill>
                  <a:srgbClr val="FFAB40"/>
                </a:solidFill>
              </a:rPr>
              <a:t>	</a:t>
            </a:r>
            <a:r>
              <a:rPr sz="4800" spc="475" dirty="0">
                <a:solidFill>
                  <a:srgbClr val="FFAB40"/>
                </a:solidFill>
              </a:rPr>
              <a:t>t</a:t>
            </a:r>
            <a:r>
              <a:rPr sz="4800" spc="795" dirty="0">
                <a:solidFill>
                  <a:srgbClr val="FFAB40"/>
                </a:solidFill>
              </a:rPr>
              <a:t>h</a:t>
            </a:r>
            <a:r>
              <a:rPr sz="4800" spc="665" dirty="0">
                <a:solidFill>
                  <a:srgbClr val="FFAB40"/>
                </a:solidFill>
              </a:rPr>
              <a:t>e</a:t>
            </a:r>
            <a:r>
              <a:rPr sz="4800" dirty="0">
                <a:solidFill>
                  <a:srgbClr val="FFAB40"/>
                </a:solidFill>
              </a:rPr>
              <a:t>	</a:t>
            </a:r>
            <a:r>
              <a:rPr sz="4800" spc="815" dirty="0">
                <a:solidFill>
                  <a:srgbClr val="FFAB40"/>
                </a:solidFill>
              </a:rPr>
              <a:t>F</a:t>
            </a:r>
            <a:r>
              <a:rPr sz="4800" spc="740" dirty="0">
                <a:solidFill>
                  <a:srgbClr val="FFAB40"/>
                </a:solidFill>
              </a:rPr>
              <a:t>u</a:t>
            </a:r>
            <a:r>
              <a:rPr sz="4800" spc="475" dirty="0">
                <a:solidFill>
                  <a:srgbClr val="FFAB40"/>
                </a:solidFill>
              </a:rPr>
              <a:t>t</a:t>
            </a:r>
            <a:r>
              <a:rPr sz="4800" spc="740" dirty="0">
                <a:solidFill>
                  <a:srgbClr val="FFAB40"/>
                </a:solidFill>
              </a:rPr>
              <a:t>u</a:t>
            </a:r>
            <a:r>
              <a:rPr sz="4800" spc="385" dirty="0">
                <a:solidFill>
                  <a:srgbClr val="FFAB40"/>
                </a:solidFill>
              </a:rPr>
              <a:t>r</a:t>
            </a:r>
            <a:r>
              <a:rPr sz="4800" spc="420" dirty="0">
                <a:solidFill>
                  <a:srgbClr val="FFAB40"/>
                </a:solidFill>
              </a:rPr>
              <a:t>e  </a:t>
            </a:r>
            <a:r>
              <a:rPr sz="4800" spc="520" dirty="0">
                <a:solidFill>
                  <a:srgbClr val="FFAB40"/>
                </a:solidFill>
              </a:rPr>
              <a:t>of</a:t>
            </a:r>
            <a:r>
              <a:rPr sz="4800" spc="305" dirty="0">
                <a:solidFill>
                  <a:srgbClr val="FFAB40"/>
                </a:solidFill>
              </a:rPr>
              <a:t> </a:t>
            </a:r>
            <a:r>
              <a:rPr sz="4800" spc="830" dirty="0">
                <a:solidFill>
                  <a:srgbClr val="FFAB40"/>
                </a:solidFill>
              </a:rPr>
              <a:t>Language</a:t>
            </a:r>
            <a:endParaRPr sz="4800"/>
          </a:p>
        </p:txBody>
      </p:sp>
      <p:sp>
        <p:nvSpPr>
          <p:cNvPr id="4" name="object 4"/>
          <p:cNvSpPr txBox="1"/>
          <p:nvPr/>
        </p:nvSpPr>
        <p:spPr>
          <a:xfrm>
            <a:off x="10174947" y="1189964"/>
            <a:ext cx="5560060" cy="3270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807085" algn="l"/>
                <a:tab pos="1504950" algn="l"/>
                <a:tab pos="3171825" algn="l"/>
                <a:tab pos="4451350" algn="l"/>
                <a:tab pos="4874260" algn="l"/>
              </a:tabLst>
            </a:pPr>
            <a:r>
              <a:rPr sz="1950" spc="360" dirty="0">
                <a:solidFill>
                  <a:srgbClr val="FFFFFF"/>
                </a:solidFill>
                <a:latin typeface="Calibri"/>
                <a:cs typeface="Calibri"/>
              </a:rPr>
              <a:t>J</a:t>
            </a:r>
            <a:r>
              <a:rPr sz="1950" spc="204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1950" spc="75" dirty="0">
                <a:solidFill>
                  <a:srgbClr val="FFFFFF"/>
                </a:solidFill>
                <a:latin typeface="Calibri"/>
                <a:cs typeface="Calibri"/>
              </a:rPr>
              <a:t>i</a:t>
            </a:r>
            <a:r>
              <a:rPr sz="1950" spc="310" dirty="0">
                <a:solidFill>
                  <a:srgbClr val="FFFFFF"/>
                </a:solidFill>
                <a:latin typeface="Calibri"/>
                <a:cs typeface="Calibri"/>
              </a:rPr>
              <a:t>n</a:t>
            </a:r>
            <a:r>
              <a:rPr sz="19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1950" spc="140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sz="1950" spc="305" dirty="0">
                <a:solidFill>
                  <a:srgbClr val="FFFFFF"/>
                </a:solidFill>
                <a:latin typeface="Calibri"/>
                <a:cs typeface="Calibri"/>
              </a:rPr>
              <a:t>h</a:t>
            </a:r>
            <a:r>
              <a:rPr sz="1950" spc="220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sz="19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1950" spc="530" dirty="0">
                <a:solidFill>
                  <a:srgbClr val="FFFFFF"/>
                </a:solidFill>
                <a:latin typeface="Calibri"/>
                <a:cs typeface="Calibri"/>
              </a:rPr>
              <a:t>m</a:t>
            </a:r>
            <a:r>
              <a:rPr sz="1950" spc="175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1950" spc="155" dirty="0">
                <a:solidFill>
                  <a:srgbClr val="FFFFFF"/>
                </a:solidFill>
                <a:latin typeface="Calibri"/>
                <a:cs typeface="Calibri"/>
              </a:rPr>
              <a:t>v</a:t>
            </a:r>
            <a:r>
              <a:rPr sz="1950" spc="215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sz="1950" spc="530" dirty="0">
                <a:solidFill>
                  <a:srgbClr val="FFFFFF"/>
                </a:solidFill>
                <a:latin typeface="Calibri"/>
                <a:cs typeface="Calibri"/>
              </a:rPr>
              <a:t>m</a:t>
            </a:r>
            <a:r>
              <a:rPr sz="1950" spc="215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sz="1950" spc="305" dirty="0">
                <a:solidFill>
                  <a:srgbClr val="FFFFFF"/>
                </a:solidFill>
                <a:latin typeface="Calibri"/>
                <a:cs typeface="Calibri"/>
              </a:rPr>
              <a:t>n</a:t>
            </a:r>
            <a:r>
              <a:rPr sz="1950" spc="145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sz="19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1950" spc="105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sz="1950" spc="175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1950" spc="305" dirty="0">
                <a:solidFill>
                  <a:srgbClr val="FFFFFF"/>
                </a:solidFill>
                <a:latin typeface="Calibri"/>
                <a:cs typeface="Calibri"/>
              </a:rPr>
              <a:t>w</a:t>
            </a:r>
            <a:r>
              <a:rPr sz="1950" spc="225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950" spc="80" dirty="0">
                <a:solidFill>
                  <a:srgbClr val="FFFFFF"/>
                </a:solidFill>
                <a:latin typeface="Calibri"/>
                <a:cs typeface="Calibri"/>
              </a:rPr>
              <a:t>r</a:t>
            </a:r>
            <a:r>
              <a:rPr sz="1950" spc="305" dirty="0">
                <a:solidFill>
                  <a:srgbClr val="FFFFFF"/>
                </a:solidFill>
                <a:latin typeface="Calibri"/>
                <a:cs typeface="Calibri"/>
              </a:rPr>
              <a:t>d</a:t>
            </a:r>
            <a:r>
              <a:rPr sz="1950" spc="200" dirty="0">
                <a:solidFill>
                  <a:srgbClr val="FFFFFF"/>
                </a:solidFill>
                <a:latin typeface="Calibri"/>
                <a:cs typeface="Calibri"/>
              </a:rPr>
              <a:t>s</a:t>
            </a:r>
            <a:r>
              <a:rPr sz="19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1950" spc="229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9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1950" spc="530" dirty="0">
                <a:solidFill>
                  <a:srgbClr val="FFFFFF"/>
                </a:solidFill>
                <a:latin typeface="Calibri"/>
                <a:cs typeface="Calibri"/>
              </a:rPr>
              <a:t>m</a:t>
            </a:r>
            <a:r>
              <a:rPr sz="1950" spc="204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1950" spc="80" dirty="0">
                <a:solidFill>
                  <a:srgbClr val="FFFFFF"/>
                </a:solidFill>
                <a:latin typeface="Calibri"/>
                <a:cs typeface="Calibri"/>
              </a:rPr>
              <a:t>r</a:t>
            </a:r>
            <a:r>
              <a:rPr sz="1950" spc="220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endParaRPr sz="195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174947" y="1494764"/>
            <a:ext cx="5560060" cy="3270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950" spc="245" dirty="0">
                <a:solidFill>
                  <a:srgbClr val="FFFFFF"/>
                </a:solidFill>
                <a:latin typeface="Calibri"/>
                <a:cs typeface="Calibri"/>
              </a:rPr>
              <a:t>connected </a:t>
            </a:r>
            <a:r>
              <a:rPr sz="1950" spc="145" dirty="0">
                <a:solidFill>
                  <a:srgbClr val="FFFFFF"/>
                </a:solidFill>
                <a:latin typeface="Calibri"/>
                <a:cs typeface="Calibri"/>
              </a:rPr>
              <a:t>world! </a:t>
            </a:r>
            <a:r>
              <a:rPr sz="1950" spc="275" dirty="0">
                <a:solidFill>
                  <a:srgbClr val="FFFFFF"/>
                </a:solidFill>
                <a:latin typeface="Calibri"/>
                <a:cs typeface="Calibri"/>
              </a:rPr>
              <a:t>Embrace </a:t>
            </a:r>
            <a:r>
              <a:rPr sz="1950" spc="220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1950" spc="185" dirty="0">
                <a:solidFill>
                  <a:srgbClr val="FFFFFF"/>
                </a:solidFill>
                <a:latin typeface="Calibri"/>
                <a:cs typeface="Calibri"/>
              </a:rPr>
              <a:t>potential</a:t>
            </a:r>
            <a:r>
              <a:rPr sz="1950" spc="7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14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endParaRPr sz="195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174947" y="1790039"/>
            <a:ext cx="5560060" cy="927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1000"/>
              </a:lnSpc>
              <a:spcBef>
                <a:spcPts val="100"/>
              </a:spcBef>
            </a:pPr>
            <a:r>
              <a:rPr sz="1950" spc="190" dirty="0">
                <a:solidFill>
                  <a:srgbClr val="FFFFFF"/>
                </a:solidFill>
                <a:latin typeface="Calibri"/>
                <a:cs typeface="Calibri"/>
              </a:rPr>
              <a:t>AI </a:t>
            </a:r>
            <a:r>
              <a:rPr sz="1950" spc="155" dirty="0">
                <a:solidFill>
                  <a:srgbClr val="FFFFFF"/>
                </a:solidFill>
                <a:latin typeface="Calibri"/>
                <a:cs typeface="Calibri"/>
              </a:rPr>
              <a:t>to </a:t>
            </a:r>
            <a:r>
              <a:rPr sz="1950" spc="220" dirty="0">
                <a:solidFill>
                  <a:srgbClr val="FFFFFF"/>
                </a:solidFill>
                <a:latin typeface="Calibri"/>
                <a:cs typeface="Calibri"/>
              </a:rPr>
              <a:t>break </a:t>
            </a:r>
            <a:r>
              <a:rPr sz="1950" spc="280" dirty="0">
                <a:solidFill>
                  <a:srgbClr val="FFFFFF"/>
                </a:solidFill>
                <a:latin typeface="Calibri"/>
                <a:cs typeface="Calibri"/>
              </a:rPr>
              <a:t>down </a:t>
            </a:r>
            <a:r>
              <a:rPr sz="1950" spc="275" dirty="0">
                <a:solidFill>
                  <a:srgbClr val="FFFFFF"/>
                </a:solidFill>
                <a:latin typeface="Calibri"/>
                <a:cs typeface="Calibri"/>
              </a:rPr>
              <a:t>language </a:t>
            </a:r>
            <a:r>
              <a:rPr sz="1950" spc="165" dirty="0">
                <a:solidFill>
                  <a:srgbClr val="FFFFFF"/>
                </a:solidFill>
                <a:latin typeface="Calibri"/>
                <a:cs typeface="Calibri"/>
              </a:rPr>
              <a:t>barriers </a:t>
            </a:r>
            <a:r>
              <a:rPr sz="1950" spc="280" dirty="0">
                <a:solidFill>
                  <a:srgbClr val="FFFFFF"/>
                </a:solidFill>
                <a:latin typeface="Calibri"/>
                <a:cs typeface="Calibri"/>
              </a:rPr>
              <a:t>and  </a:t>
            </a:r>
            <a:r>
              <a:rPr sz="1950" spc="145" dirty="0">
                <a:solidFill>
                  <a:srgbClr val="FFFFFF"/>
                </a:solidFill>
                <a:latin typeface="Calibri"/>
                <a:cs typeface="Calibri"/>
              </a:rPr>
              <a:t>foster </a:t>
            </a:r>
            <a:r>
              <a:rPr sz="1950" spc="245" dirty="0">
                <a:solidFill>
                  <a:srgbClr val="FFFFFF"/>
                </a:solidFill>
                <a:latin typeface="Calibri"/>
                <a:cs typeface="Calibri"/>
              </a:rPr>
              <a:t>understanding </a:t>
            </a:r>
            <a:r>
              <a:rPr sz="1950" spc="195" dirty="0">
                <a:solidFill>
                  <a:srgbClr val="FFFFFF"/>
                </a:solidFill>
                <a:latin typeface="Calibri"/>
                <a:cs typeface="Calibri"/>
              </a:rPr>
              <a:t>across </a:t>
            </a:r>
            <a:r>
              <a:rPr sz="1950" spc="220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1950" spc="190" dirty="0">
                <a:solidFill>
                  <a:srgbClr val="FFFFFF"/>
                </a:solidFill>
                <a:latin typeface="Calibri"/>
                <a:cs typeface="Calibri"/>
              </a:rPr>
              <a:t>globe. </a:t>
            </a:r>
            <a:r>
              <a:rPr sz="1950" spc="170" dirty="0">
                <a:solidFill>
                  <a:srgbClr val="FFFFFF"/>
                </a:solidFill>
                <a:latin typeface="Calibri"/>
                <a:cs typeface="Calibri"/>
              </a:rPr>
              <a:t>Let's  </a:t>
            </a:r>
            <a:r>
              <a:rPr sz="1950" spc="275" dirty="0">
                <a:solidFill>
                  <a:srgbClr val="FFFFFF"/>
                </a:solidFill>
                <a:latin typeface="Calibri"/>
                <a:cs typeface="Calibri"/>
              </a:rPr>
              <a:t>embark</a:t>
            </a:r>
            <a:r>
              <a:rPr sz="1950" spc="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254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1950" spc="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180" dirty="0">
                <a:solidFill>
                  <a:srgbClr val="FFFFFF"/>
                </a:solidFill>
                <a:latin typeface="Calibri"/>
                <a:cs typeface="Calibri"/>
              </a:rPr>
              <a:t>this</a:t>
            </a:r>
            <a:r>
              <a:rPr sz="1950" spc="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204" dirty="0">
                <a:solidFill>
                  <a:srgbClr val="FFFFFF"/>
                </a:solidFill>
                <a:latin typeface="Calibri"/>
                <a:cs typeface="Calibri"/>
              </a:rPr>
              <a:t>exciting</a:t>
            </a:r>
            <a:r>
              <a:rPr sz="1950" spc="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190" dirty="0">
                <a:solidFill>
                  <a:srgbClr val="FFFFFF"/>
                </a:solidFill>
                <a:latin typeface="Calibri"/>
                <a:cs typeface="Calibri"/>
              </a:rPr>
              <a:t>journey</a:t>
            </a:r>
            <a:r>
              <a:rPr sz="1950" spc="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175" dirty="0">
                <a:solidFill>
                  <a:srgbClr val="FFFFFF"/>
                </a:solidFill>
                <a:latin typeface="Calibri"/>
                <a:cs typeface="Calibri"/>
              </a:rPr>
              <a:t>together!</a:t>
            </a:r>
            <a:endParaRPr sz="195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12227" y="789853"/>
            <a:ext cx="8076247" cy="76238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25"/>
              </a:spcBef>
            </a:pPr>
            <a:r>
              <a:rPr lang="en-US" sz="4800" dirty="0">
                <a:solidFill>
                  <a:srgbClr val="FFAB40"/>
                </a:solidFill>
              </a:rPr>
              <a:t>Learned in Translation</a:t>
            </a:r>
            <a:endParaRPr sz="4800" dirty="0"/>
          </a:p>
        </p:txBody>
      </p:sp>
      <p:sp>
        <p:nvSpPr>
          <p:cNvPr id="4" name="object 4"/>
          <p:cNvSpPr txBox="1"/>
          <p:nvPr/>
        </p:nvSpPr>
        <p:spPr>
          <a:xfrm>
            <a:off x="4667250" y="2284594"/>
            <a:ext cx="8951595" cy="2224968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2700" marR="5080" indent="-635" algn="ctr">
              <a:lnSpc>
                <a:spcPct val="99600"/>
              </a:lnSpc>
              <a:spcBef>
                <a:spcPts val="150"/>
              </a:spcBef>
            </a:pPr>
            <a:r>
              <a:rPr sz="2800" dirty="0">
                <a:solidFill>
                  <a:srgbClr val="FFFFFF"/>
                </a:solidFill>
                <a:cs typeface="Book Antiqua"/>
              </a:rPr>
              <a:t>Welcome to the world of </a:t>
            </a:r>
            <a:r>
              <a:rPr lang="en-US" sz="2800" i="1" dirty="0">
                <a:solidFill>
                  <a:srgbClr val="FFFFFF"/>
                </a:solidFill>
                <a:cs typeface="Cambria"/>
              </a:rPr>
              <a:t>multi-lingual blogging</a:t>
            </a:r>
            <a:r>
              <a:rPr sz="2800" dirty="0">
                <a:solidFill>
                  <a:srgbClr val="FFFFFF"/>
                </a:solidFill>
                <a:cs typeface="Book Antiqua"/>
              </a:rPr>
              <a:t>!</a:t>
            </a:r>
            <a:endParaRPr lang="en-US" sz="2800" dirty="0">
              <a:solidFill>
                <a:srgbClr val="FFFFFF"/>
              </a:solidFill>
              <a:cs typeface="Book Antiqua"/>
            </a:endParaRPr>
          </a:p>
          <a:p>
            <a:pPr marL="12700" marR="5080" indent="-635" algn="ctr">
              <a:lnSpc>
                <a:spcPct val="99600"/>
              </a:lnSpc>
              <a:spcBef>
                <a:spcPts val="150"/>
              </a:spcBef>
            </a:pPr>
            <a:endParaRPr lang="en-US" sz="2800" dirty="0">
              <a:solidFill>
                <a:srgbClr val="FFFFFF"/>
              </a:solidFill>
              <a:cs typeface="Book Antiqua"/>
            </a:endParaRPr>
          </a:p>
          <a:p>
            <a:pPr marL="12700" marR="5080" indent="-635" algn="ctr">
              <a:lnSpc>
                <a:spcPct val="99600"/>
              </a:lnSpc>
              <a:spcBef>
                <a:spcPts val="150"/>
              </a:spcBef>
            </a:pPr>
            <a:r>
              <a:rPr sz="2800" dirty="0">
                <a:solidFill>
                  <a:srgbClr val="FFFFFF"/>
                </a:solidFill>
                <a:cs typeface="Book Antiqua"/>
              </a:rPr>
              <a:t>Let's explore how we can build</a:t>
            </a:r>
            <a:r>
              <a:rPr lang="en-US" sz="2800" dirty="0">
                <a:solidFill>
                  <a:srgbClr val="FFFFFF"/>
                </a:solidFill>
                <a:cs typeface="Book Antiqua"/>
              </a:rPr>
              <a:t>, visualize, summarize, and sentiment score a</a:t>
            </a:r>
            <a:r>
              <a:rPr sz="2800" dirty="0">
                <a:solidFill>
                  <a:srgbClr val="FFFFFF"/>
                </a:solidFill>
                <a:cs typeface="Book Antiqua"/>
              </a:rPr>
              <a:t> blog that speaks every language with the help of AI</a:t>
            </a:r>
            <a:r>
              <a:rPr lang="en-US" sz="2800" dirty="0">
                <a:solidFill>
                  <a:srgbClr val="FFFFFF"/>
                </a:solidFill>
                <a:cs typeface="Book Antiqua"/>
              </a:rPr>
              <a:t> (and without you needing to learn any new words)</a:t>
            </a:r>
            <a:endParaRPr sz="2800" dirty="0">
              <a:cs typeface="Book Antiqu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828897" y="4616450"/>
            <a:ext cx="10629899" cy="3848100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effectLst>
            <a:softEdge rad="635000"/>
          </a:effectLst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bject 2">
            <a:extLst>
              <a:ext uri="{FF2B5EF4-FFF2-40B4-BE49-F238E27FC236}">
                <a16:creationId xmlns:a16="http://schemas.microsoft.com/office/drawing/2014/main" id="{530C3758-5112-8F8C-95FE-9573A96515E3}"/>
              </a:ext>
            </a:extLst>
          </p:cNvPr>
          <p:cNvSpPr/>
          <p:nvPr/>
        </p:nvSpPr>
        <p:spPr>
          <a:xfrm>
            <a:off x="0" y="3"/>
            <a:ext cx="18288000" cy="102869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Arrow: Pentagon 11">
            <a:extLst>
              <a:ext uri="{FF2B5EF4-FFF2-40B4-BE49-F238E27FC236}">
                <a16:creationId xmlns:a16="http://schemas.microsoft.com/office/drawing/2014/main" id="{B32E571C-F5B7-5AE0-547C-98F0296F3F43}"/>
              </a:ext>
            </a:extLst>
          </p:cNvPr>
          <p:cNvSpPr/>
          <p:nvPr/>
        </p:nvSpPr>
        <p:spPr>
          <a:xfrm>
            <a:off x="1954326" y="4098539"/>
            <a:ext cx="3200400" cy="1600200"/>
          </a:xfrm>
          <a:prstGeom prst="homePlate">
            <a:avLst/>
          </a:prstGeom>
          <a:solidFill>
            <a:srgbClr val="66C7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Built a website using GitHub Pages</a:t>
            </a: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97EA85BB-808E-2E98-D082-B19B7BD3511F}"/>
              </a:ext>
            </a:extLst>
          </p:cNvPr>
          <p:cNvSpPr/>
          <p:nvPr/>
        </p:nvSpPr>
        <p:spPr>
          <a:xfrm>
            <a:off x="4840740" y="4098539"/>
            <a:ext cx="3200400" cy="1600200"/>
          </a:xfrm>
          <a:prstGeom prst="chevron">
            <a:avLst/>
          </a:prstGeom>
          <a:solidFill>
            <a:srgbClr val="66C7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Created blog content in English</a:t>
            </a: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C7E0F3AD-4B34-88E5-1FAD-113DE0014276}"/>
              </a:ext>
            </a:extLst>
          </p:cNvPr>
          <p:cNvSpPr/>
          <p:nvPr/>
        </p:nvSpPr>
        <p:spPr>
          <a:xfrm>
            <a:off x="4840740" y="7192757"/>
            <a:ext cx="3200400" cy="1600200"/>
          </a:xfrm>
          <a:prstGeom prst="chevron">
            <a:avLst/>
          </a:prstGeom>
          <a:solidFill>
            <a:srgbClr val="FFFE7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Used </a:t>
            </a:r>
            <a:r>
              <a:rPr lang="en-US" sz="2400" dirty="0" err="1">
                <a:solidFill>
                  <a:schemeClr val="tx1"/>
                </a:solidFill>
              </a:rPr>
              <a:t>Gradio</a:t>
            </a:r>
            <a:r>
              <a:rPr lang="en-US" sz="2400" dirty="0">
                <a:solidFill>
                  <a:schemeClr val="tx1"/>
                </a:solidFill>
              </a:rPr>
              <a:t> to build interface</a:t>
            </a:r>
          </a:p>
        </p:txBody>
      </p:sp>
      <p:sp>
        <p:nvSpPr>
          <p:cNvPr id="17" name="Arrow: Pentagon 16">
            <a:extLst>
              <a:ext uri="{FF2B5EF4-FFF2-40B4-BE49-F238E27FC236}">
                <a16:creationId xmlns:a16="http://schemas.microsoft.com/office/drawing/2014/main" id="{924FB544-E39F-033D-D7E8-235C258B0138}"/>
              </a:ext>
            </a:extLst>
          </p:cNvPr>
          <p:cNvSpPr/>
          <p:nvPr/>
        </p:nvSpPr>
        <p:spPr>
          <a:xfrm>
            <a:off x="1954326" y="7192757"/>
            <a:ext cx="3200400" cy="1600200"/>
          </a:xfrm>
          <a:prstGeom prst="homePlate">
            <a:avLst/>
          </a:prstGeom>
          <a:solidFill>
            <a:srgbClr val="FFFE7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Built article summarizer and bias score model using python</a:t>
            </a:r>
          </a:p>
        </p:txBody>
      </p:sp>
      <p:sp>
        <p:nvSpPr>
          <p:cNvPr id="19" name="object 3">
            <a:extLst>
              <a:ext uri="{FF2B5EF4-FFF2-40B4-BE49-F238E27FC236}">
                <a16:creationId xmlns:a16="http://schemas.microsoft.com/office/drawing/2014/main" id="{E7144821-699E-64C8-4CA2-E506FC2795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55914" y="1124890"/>
            <a:ext cx="933069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sz="3200" dirty="0">
                <a:solidFill>
                  <a:srgbClr val="FFAB40"/>
                </a:solidFill>
              </a:rPr>
              <a:t>Project Process Flow</a:t>
            </a:r>
            <a:endParaRPr sz="3200" dirty="0"/>
          </a:p>
        </p:txBody>
      </p:sp>
      <p:sp>
        <p:nvSpPr>
          <p:cNvPr id="20" name="object 6">
            <a:extLst>
              <a:ext uri="{FF2B5EF4-FFF2-40B4-BE49-F238E27FC236}">
                <a16:creationId xmlns:a16="http://schemas.microsoft.com/office/drawing/2014/main" id="{EED543B7-FE5A-97AA-2243-5756CBBA589F}"/>
              </a:ext>
            </a:extLst>
          </p:cNvPr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7AF010D9-E2B6-824B-D30B-23330EFEC337}"/>
              </a:ext>
            </a:extLst>
          </p:cNvPr>
          <p:cNvSpPr/>
          <p:nvPr/>
        </p:nvSpPr>
        <p:spPr>
          <a:xfrm>
            <a:off x="7727154" y="4098539"/>
            <a:ext cx="3200400" cy="1600200"/>
          </a:xfrm>
          <a:prstGeom prst="chevron">
            <a:avLst/>
          </a:prstGeom>
          <a:solidFill>
            <a:srgbClr val="66C7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Used Google Translation API to translate content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4D0ED4A-9A3F-7664-CCAB-7F2EA3B8BC56}"/>
              </a:ext>
            </a:extLst>
          </p:cNvPr>
          <p:cNvSpPr/>
          <p:nvPr/>
        </p:nvSpPr>
        <p:spPr>
          <a:xfrm>
            <a:off x="960551" y="4441439"/>
            <a:ext cx="914400" cy="9144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i="1" dirty="0">
                <a:solidFill>
                  <a:srgbClr val="FFAB40"/>
                </a:solidFill>
              </a:rPr>
              <a:t>1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620EA9A-1700-0DAE-BC14-64B9BB63244D}"/>
              </a:ext>
            </a:extLst>
          </p:cNvPr>
          <p:cNvSpPr/>
          <p:nvPr/>
        </p:nvSpPr>
        <p:spPr>
          <a:xfrm>
            <a:off x="960551" y="7535657"/>
            <a:ext cx="914400" cy="9144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i="1" dirty="0">
                <a:solidFill>
                  <a:srgbClr val="FFAB40"/>
                </a:solidFill>
              </a:rPr>
              <a:t>2</a:t>
            </a: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062EBB73-42B0-4D8B-9373-BB92FC3741F4}"/>
              </a:ext>
            </a:extLst>
          </p:cNvPr>
          <p:cNvSpPr/>
          <p:nvPr/>
        </p:nvSpPr>
        <p:spPr>
          <a:xfrm>
            <a:off x="10613568" y="4098539"/>
            <a:ext cx="3200400" cy="1600200"/>
          </a:xfrm>
          <a:prstGeom prst="chevron">
            <a:avLst/>
          </a:prstGeom>
          <a:solidFill>
            <a:srgbClr val="66C7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Published blog content using Go</a:t>
            </a:r>
          </a:p>
        </p:txBody>
      </p:sp>
      <p:sp>
        <p:nvSpPr>
          <p:cNvPr id="25" name="Arrow: Chevron 24">
            <a:extLst>
              <a:ext uri="{FF2B5EF4-FFF2-40B4-BE49-F238E27FC236}">
                <a16:creationId xmlns:a16="http://schemas.microsoft.com/office/drawing/2014/main" id="{6BDF4395-F7F8-C5A1-7000-BF9516030E04}"/>
              </a:ext>
            </a:extLst>
          </p:cNvPr>
          <p:cNvSpPr/>
          <p:nvPr/>
        </p:nvSpPr>
        <p:spPr>
          <a:xfrm>
            <a:off x="7727154" y="7192757"/>
            <a:ext cx="3200400" cy="1600200"/>
          </a:xfrm>
          <a:prstGeom prst="chevron">
            <a:avLst/>
          </a:prstGeom>
          <a:solidFill>
            <a:srgbClr val="FFFE7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Fed blog content into model for analysis</a:t>
            </a:r>
          </a:p>
        </p:txBody>
      </p:sp>
      <p:sp>
        <p:nvSpPr>
          <p:cNvPr id="26" name="Arrow: Chevron 25">
            <a:extLst>
              <a:ext uri="{FF2B5EF4-FFF2-40B4-BE49-F238E27FC236}">
                <a16:creationId xmlns:a16="http://schemas.microsoft.com/office/drawing/2014/main" id="{2E47EF55-CFE5-797D-E33A-87B4AFCDEB27}"/>
              </a:ext>
            </a:extLst>
          </p:cNvPr>
          <p:cNvSpPr/>
          <p:nvPr/>
        </p:nvSpPr>
        <p:spPr>
          <a:xfrm>
            <a:off x="13499984" y="4098539"/>
            <a:ext cx="3200400" cy="1600200"/>
          </a:xfrm>
          <a:prstGeom prst="chevron">
            <a:avLst/>
          </a:prstGeom>
          <a:solidFill>
            <a:srgbClr val="66C7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Generated blog images using </a:t>
            </a:r>
            <a:r>
              <a:rPr lang="en-US" sz="2400" dirty="0" err="1">
                <a:solidFill>
                  <a:schemeClr val="tx1"/>
                </a:solidFill>
              </a:rPr>
              <a:t>InvokeAI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603D968A-D8B8-53CC-5745-7C9DE08C0DEB}"/>
              </a:ext>
            </a:extLst>
          </p:cNvPr>
          <p:cNvCxnSpPr>
            <a:cxnSpLocks/>
            <a:stCxn id="24" idx="2"/>
            <a:endCxn id="25" idx="0"/>
          </p:cNvCxnSpPr>
          <p:nvPr/>
        </p:nvCxnSpPr>
        <p:spPr>
          <a:xfrm rot="5400000">
            <a:off x="9623502" y="5002541"/>
            <a:ext cx="1494018" cy="2886414"/>
          </a:xfrm>
          <a:prstGeom prst="bentConnector3">
            <a:avLst>
              <a:gd name="adj1" fmla="val 50000"/>
            </a:avLst>
          </a:prstGeom>
          <a:ln w="57150">
            <a:solidFill>
              <a:schemeClr val="bg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22FF3728-3EE2-D926-A170-1BCA695D857D}"/>
              </a:ext>
            </a:extLst>
          </p:cNvPr>
          <p:cNvSpPr/>
          <p:nvPr/>
        </p:nvSpPr>
        <p:spPr>
          <a:xfrm>
            <a:off x="10613568" y="7192757"/>
            <a:ext cx="3200400" cy="1600200"/>
          </a:xfrm>
          <a:prstGeom prst="chevron">
            <a:avLst/>
          </a:prstGeom>
          <a:solidFill>
            <a:srgbClr val="FFFE7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Generated summaries and scores</a:t>
            </a:r>
          </a:p>
        </p:txBody>
      </p:sp>
      <p:sp>
        <p:nvSpPr>
          <p:cNvPr id="32" name="Arrow: Chevron 31">
            <a:extLst>
              <a:ext uri="{FF2B5EF4-FFF2-40B4-BE49-F238E27FC236}">
                <a16:creationId xmlns:a16="http://schemas.microsoft.com/office/drawing/2014/main" id="{08E2CD0F-0A2C-DFE9-FE15-E26C85A33494}"/>
              </a:ext>
            </a:extLst>
          </p:cNvPr>
          <p:cNvSpPr/>
          <p:nvPr/>
        </p:nvSpPr>
        <p:spPr>
          <a:xfrm>
            <a:off x="13499984" y="7192757"/>
            <a:ext cx="3200400" cy="1600200"/>
          </a:xfrm>
          <a:prstGeom prst="chevron">
            <a:avLst/>
          </a:prstGeom>
          <a:noFill/>
          <a:ln>
            <a:solidFill>
              <a:srgbClr val="FFFE7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rgbClr val="FFFE70"/>
                </a:solidFill>
              </a:rPr>
              <a:t>Feed scores back into blog</a:t>
            </a:r>
          </a:p>
        </p:txBody>
      </p:sp>
    </p:spTree>
    <p:extLst>
      <p:ext uri="{BB962C8B-B14F-4D97-AF65-F5344CB8AC3E}">
        <p14:creationId xmlns:p14="http://schemas.microsoft.com/office/powerpoint/2010/main" val="1325743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24890"/>
            <a:ext cx="933069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66C7EB"/>
                </a:solidFill>
              </a:rPr>
              <a:t>Understanding AI Language</a:t>
            </a:r>
            <a:r>
              <a:rPr lang="en-US" sz="3200" dirty="0">
                <a:solidFill>
                  <a:srgbClr val="66C7EB"/>
                </a:solidFill>
              </a:rPr>
              <a:t> Translation</a:t>
            </a:r>
            <a:r>
              <a:rPr sz="3200" dirty="0">
                <a:solidFill>
                  <a:srgbClr val="66C7EB"/>
                </a:solidFill>
              </a:rPr>
              <a:t> Processing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954961" y="4083050"/>
            <a:ext cx="7205472" cy="521360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66C7EB"/>
                </a:solidFill>
                <a:cs typeface="Book Antiqua"/>
              </a:rPr>
              <a:t>translateText</a:t>
            </a:r>
            <a:endParaRPr lang="en-US" sz="2400" dirty="0">
              <a:solidFill>
                <a:srgbClr val="66C7EB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i="1" dirty="0">
                <a:solidFill>
                  <a:schemeClr val="bg1"/>
                </a:solidFill>
                <a:cs typeface="Book Antiqua"/>
              </a:rPr>
              <a:t>Parameters: </a:t>
            </a:r>
            <a:r>
              <a:rPr lang="en-US" sz="2000" dirty="0">
                <a:solidFill>
                  <a:schemeClr val="bg1"/>
                </a:solidFill>
                <a:cs typeface="Book Antiqua"/>
              </a:rPr>
              <a:t>2 strings (target language, text)</a:t>
            </a:r>
            <a:endParaRPr lang="en-US" sz="2000" i="1" dirty="0">
              <a:solidFill>
                <a:schemeClr val="bg1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Initializes a translation client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Translates the given text to the specified target language using the Google Cloud Translation API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Returns the translated text or an error if any step fails</a:t>
            </a:r>
          </a:p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66C7EB"/>
                </a:solidFill>
                <a:cs typeface="Book Antiqua"/>
              </a:rPr>
              <a:t>get_title</a:t>
            </a:r>
            <a:endParaRPr lang="en-US" sz="2400" dirty="0">
              <a:solidFill>
                <a:srgbClr val="66C7EB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i="1" dirty="0">
                <a:solidFill>
                  <a:schemeClr val="bg1"/>
                </a:solidFill>
                <a:cs typeface="Book Antiqua"/>
              </a:rPr>
              <a:t>Parameters: </a:t>
            </a:r>
            <a:r>
              <a:rPr lang="en-US" sz="2000" dirty="0">
                <a:solidFill>
                  <a:schemeClr val="bg1"/>
                </a:solidFill>
                <a:cs typeface="Book Antiqua"/>
              </a:rPr>
              <a:t>2 strings (target language, written content)</a:t>
            </a:r>
            <a:endParaRPr lang="en-US" sz="2000" i="1" dirty="0">
              <a:solidFill>
                <a:schemeClr val="bg1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Extracts the date and title from a given content string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Translates the title into the specified language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Formats the translated title and original date into a specific format</a:t>
            </a:r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  <a:ln>
            <a:solidFill>
              <a:srgbClr val="66C7E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4">
            <a:extLst>
              <a:ext uri="{FF2B5EF4-FFF2-40B4-BE49-F238E27FC236}">
                <a16:creationId xmlns:a16="http://schemas.microsoft.com/office/drawing/2014/main" id="{39746B49-EFE4-E324-7770-ECAC1F37D720}"/>
              </a:ext>
            </a:extLst>
          </p:cNvPr>
          <p:cNvSpPr txBox="1"/>
          <p:nvPr/>
        </p:nvSpPr>
        <p:spPr>
          <a:xfrm>
            <a:off x="9160433" y="4083050"/>
            <a:ext cx="7205472" cy="475194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66C7EB"/>
                </a:solidFill>
                <a:cs typeface="Book Antiqua"/>
              </a:rPr>
              <a:t>get_body</a:t>
            </a:r>
            <a:endParaRPr lang="en-US" sz="2400" dirty="0">
              <a:solidFill>
                <a:srgbClr val="66C7EB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i="1" dirty="0">
                <a:solidFill>
                  <a:schemeClr val="bg1"/>
                </a:solidFill>
                <a:cs typeface="Book Antiqua"/>
              </a:rPr>
              <a:t>Parameters: </a:t>
            </a:r>
            <a:r>
              <a:rPr lang="en-US" sz="2000" dirty="0">
                <a:solidFill>
                  <a:schemeClr val="bg1"/>
                </a:solidFill>
                <a:cs typeface="Book Antiqua"/>
              </a:rPr>
              <a:t>2 strings (target language, written content)</a:t>
            </a:r>
            <a:endParaRPr lang="en-US" sz="2000" i="1" dirty="0">
              <a:solidFill>
                <a:schemeClr val="bg1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Extracts the body text from a given content string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Translates each paragraph of the body text into the specified language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Returns the translated body text</a:t>
            </a:r>
          </a:p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6C7EB"/>
                </a:solidFill>
                <a:cs typeface="Book Antiqua"/>
              </a:rPr>
              <a:t>main()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Reads the content of a source file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Translates it into multiple languages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Writes the translated content into separate files for each language</a:t>
            </a:r>
          </a:p>
        </p:txBody>
      </p:sp>
      <p:sp>
        <p:nvSpPr>
          <p:cNvPr id="15" name="object 4">
            <a:extLst>
              <a:ext uri="{FF2B5EF4-FFF2-40B4-BE49-F238E27FC236}">
                <a16:creationId xmlns:a16="http://schemas.microsoft.com/office/drawing/2014/main" id="{4E724EFB-66F1-FA9A-441C-8C44B9741AC2}"/>
              </a:ext>
            </a:extLst>
          </p:cNvPr>
          <p:cNvSpPr txBox="1"/>
          <p:nvPr/>
        </p:nvSpPr>
        <p:spPr>
          <a:xfrm>
            <a:off x="1954327" y="2602204"/>
            <a:ext cx="10091623" cy="127406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marR="5080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cs typeface="Book Antiqua"/>
              </a:rPr>
              <a:t>Used Google’s Go language to build the background infrastructure for a potential blogging website</a:t>
            </a:r>
          </a:p>
          <a:p>
            <a:pPr marL="355600" marR="5080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cs typeface="Book Antiqua"/>
              </a:rPr>
              <a:t>Developed 4 functions to drive commands for blog publishing and translation: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49A6B67-0A4F-3D93-3701-F925EE92C5AA}"/>
              </a:ext>
            </a:extLst>
          </p:cNvPr>
          <p:cNvSpPr/>
          <p:nvPr/>
        </p:nvSpPr>
        <p:spPr>
          <a:xfrm>
            <a:off x="519169" y="739901"/>
            <a:ext cx="914400" cy="914400"/>
          </a:xfrm>
          <a:prstGeom prst="ellipse">
            <a:avLst/>
          </a:prstGeom>
          <a:solidFill>
            <a:srgbClr val="FFAB4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1a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01FED625-B036-D768-E2F6-93A9371D2C23}"/>
              </a:ext>
            </a:extLst>
          </p:cNvPr>
          <p:cNvSpPr/>
          <p:nvPr/>
        </p:nvSpPr>
        <p:spPr>
          <a:xfrm>
            <a:off x="0" y="3"/>
            <a:ext cx="18288000" cy="102869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66CE597C-A9E1-ACB4-D291-72819278CA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55914" y="1124890"/>
            <a:ext cx="933069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66C7EB"/>
                </a:solidFill>
              </a:rPr>
              <a:t>Understanding </a:t>
            </a:r>
            <a:r>
              <a:rPr lang="en-US" sz="3200" dirty="0">
                <a:solidFill>
                  <a:srgbClr val="66C7EB"/>
                </a:solidFill>
              </a:rPr>
              <a:t>AI Image Generation</a:t>
            </a:r>
            <a:endParaRPr sz="3200" dirty="0">
              <a:solidFill>
                <a:srgbClr val="66C7EB"/>
              </a:solidFill>
            </a:endParaRPr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F7E197AF-588A-0A8C-7178-1D1FB8A201BD}"/>
              </a:ext>
            </a:extLst>
          </p:cNvPr>
          <p:cNvSpPr txBox="1"/>
          <p:nvPr/>
        </p:nvSpPr>
        <p:spPr>
          <a:xfrm>
            <a:off x="1954961" y="4083050"/>
            <a:ext cx="7205472" cy="475194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66C7EB"/>
                </a:solidFill>
                <a:cs typeface="Book Antiqua"/>
              </a:rPr>
              <a:t>getPrompt</a:t>
            </a:r>
            <a:r>
              <a:rPr lang="en-US" sz="2400" dirty="0">
                <a:solidFill>
                  <a:srgbClr val="66C7EB"/>
                </a:solidFill>
                <a:cs typeface="Book Antiqua"/>
              </a:rPr>
              <a:t>()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i="1" dirty="0">
                <a:solidFill>
                  <a:schemeClr val="bg1"/>
                </a:solidFill>
                <a:cs typeface="Book Antiqua"/>
              </a:rPr>
              <a:t>Parameters: </a:t>
            </a:r>
            <a:r>
              <a:rPr lang="en-US" sz="2000" dirty="0">
                <a:solidFill>
                  <a:schemeClr val="bg1"/>
                </a:solidFill>
                <a:cs typeface="Book Antiqua"/>
              </a:rPr>
              <a:t>0</a:t>
            </a:r>
            <a:endParaRPr lang="en-US" sz="2000" i="1" dirty="0">
              <a:solidFill>
                <a:schemeClr val="bg1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Reads a specified file's content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Extracts the title and body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Returns a formatted string combining the title and body</a:t>
            </a:r>
            <a:endParaRPr lang="en-US" sz="2000" dirty="0">
              <a:solidFill>
                <a:schemeClr val="bg1"/>
              </a:solidFill>
            </a:endParaRPr>
          </a:p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66C7EB"/>
                </a:solidFill>
                <a:cs typeface="Book Antiqua"/>
              </a:rPr>
              <a:t>getData</a:t>
            </a:r>
            <a:r>
              <a:rPr lang="en-US" sz="2400" dirty="0">
                <a:solidFill>
                  <a:srgbClr val="66C7EB"/>
                </a:solidFill>
                <a:cs typeface="Book Antiqua"/>
              </a:rPr>
              <a:t>()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i="1" dirty="0">
                <a:solidFill>
                  <a:schemeClr val="bg1"/>
                </a:solidFill>
                <a:cs typeface="Book Antiqua"/>
              </a:rPr>
              <a:t>Parameters: </a:t>
            </a:r>
            <a:r>
              <a:rPr lang="en-US" sz="2000" dirty="0">
                <a:solidFill>
                  <a:schemeClr val="bg1"/>
                </a:solidFill>
                <a:cs typeface="Book Antiqua"/>
              </a:rPr>
              <a:t>1 string (prompt)</a:t>
            </a:r>
            <a:endParaRPr lang="en-US" sz="2000" i="1" dirty="0">
              <a:solidFill>
                <a:schemeClr val="bg1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Generates a random seed and creates four Item objects with specific </a:t>
            </a:r>
            <a:r>
              <a:rPr lang="en-US" sz="2000" dirty="0" err="1">
                <a:solidFill>
                  <a:schemeClr val="bg1"/>
                </a:solidFill>
                <a:cs typeface="Book Antiqua"/>
              </a:rPr>
              <a:t>NodePath</a:t>
            </a:r>
            <a:r>
              <a:rPr lang="en-US" sz="2000" dirty="0">
                <a:solidFill>
                  <a:schemeClr val="bg1"/>
                </a:solidFill>
                <a:cs typeface="Book Antiqua"/>
              </a:rPr>
              <a:t> and </a:t>
            </a:r>
            <a:r>
              <a:rPr lang="en-US" sz="2000" dirty="0" err="1">
                <a:solidFill>
                  <a:schemeClr val="bg1"/>
                </a:solidFill>
                <a:cs typeface="Book Antiqua"/>
              </a:rPr>
              <a:t>FieldName</a:t>
            </a:r>
            <a:r>
              <a:rPr lang="en-US" sz="2000" dirty="0">
                <a:solidFill>
                  <a:schemeClr val="bg1"/>
                </a:solidFill>
                <a:cs typeface="Book Antiqua"/>
              </a:rPr>
              <a:t> values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Returns a nested slice of these items, organizing them into pairs</a:t>
            </a:r>
          </a:p>
        </p:txBody>
      </p:sp>
      <p:sp>
        <p:nvSpPr>
          <p:cNvPr id="12" name="object 5">
            <a:extLst>
              <a:ext uri="{FF2B5EF4-FFF2-40B4-BE49-F238E27FC236}">
                <a16:creationId xmlns:a16="http://schemas.microsoft.com/office/drawing/2014/main" id="{DC27CA58-4361-8480-5F09-D2B0AF7A351D}"/>
              </a:ext>
            </a:extLst>
          </p:cNvPr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6">
            <a:extLst>
              <a:ext uri="{FF2B5EF4-FFF2-40B4-BE49-F238E27FC236}">
                <a16:creationId xmlns:a16="http://schemas.microsoft.com/office/drawing/2014/main" id="{8062E187-56DE-F3DE-8210-4B233AEF8C72}"/>
              </a:ext>
            </a:extLst>
          </p:cNvPr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  <a:ln>
            <a:solidFill>
              <a:srgbClr val="66C7E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1557ABD1-7827-29A4-D3E3-CBE1BD7FF7B6}"/>
              </a:ext>
            </a:extLst>
          </p:cNvPr>
          <p:cNvSpPr txBox="1"/>
          <p:nvPr/>
        </p:nvSpPr>
        <p:spPr>
          <a:xfrm>
            <a:off x="9160433" y="4083050"/>
            <a:ext cx="7205472" cy="521360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66C7EB"/>
                </a:solidFill>
                <a:cs typeface="Book Antiqua"/>
              </a:rPr>
              <a:t>getBody</a:t>
            </a:r>
            <a:r>
              <a:rPr lang="en-US" sz="2400" dirty="0">
                <a:solidFill>
                  <a:srgbClr val="66C7EB"/>
                </a:solidFill>
                <a:cs typeface="Book Antiqua"/>
              </a:rPr>
              <a:t>()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i="1" dirty="0">
                <a:solidFill>
                  <a:schemeClr val="bg1"/>
                </a:solidFill>
                <a:cs typeface="Book Antiqua"/>
              </a:rPr>
              <a:t>Parameters: </a:t>
            </a:r>
            <a:r>
              <a:rPr lang="en-US" sz="2000" dirty="0">
                <a:solidFill>
                  <a:schemeClr val="bg1"/>
                </a:solidFill>
                <a:cs typeface="Book Antiqua"/>
              </a:rPr>
              <a:t>1 string (prompt) and 1 object (item)</a:t>
            </a:r>
            <a:endParaRPr lang="en-US" sz="2000" i="1" dirty="0">
              <a:solidFill>
                <a:schemeClr val="bg1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Reads a JSON file to load a Graph structure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Updates the graph with new conditioning information based on the provided prompt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Constructs a Body object with this updated graph and the provided data.</a:t>
            </a:r>
          </a:p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6C7EB"/>
                </a:solidFill>
                <a:cs typeface="Book Antiqua"/>
              </a:rPr>
              <a:t>main()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Reads the prompt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Processes it to generate data and a body structure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Marshals the body to JSON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Handles any errors that occur during these processes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5" name="object 4">
            <a:extLst>
              <a:ext uri="{FF2B5EF4-FFF2-40B4-BE49-F238E27FC236}">
                <a16:creationId xmlns:a16="http://schemas.microsoft.com/office/drawing/2014/main" id="{E99D2780-9608-39FD-25FA-88D85C84423A}"/>
              </a:ext>
            </a:extLst>
          </p:cNvPr>
          <p:cNvSpPr txBox="1"/>
          <p:nvPr/>
        </p:nvSpPr>
        <p:spPr>
          <a:xfrm>
            <a:off x="1954327" y="2602204"/>
            <a:ext cx="10091623" cy="127406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marR="5080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cs typeface="Book Antiqua"/>
              </a:rPr>
              <a:t>Used Google’s Go language to build the background infrastructure for a potential blogging website</a:t>
            </a:r>
          </a:p>
          <a:p>
            <a:pPr marL="355600" marR="5080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cs typeface="Book Antiqua"/>
              </a:rPr>
              <a:t>Developed 4 functions to drive commands for blog imaging: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2A7FAAB-BF8C-5EAE-D3D5-19D551B3C7EF}"/>
              </a:ext>
            </a:extLst>
          </p:cNvPr>
          <p:cNvSpPr/>
          <p:nvPr/>
        </p:nvSpPr>
        <p:spPr>
          <a:xfrm>
            <a:off x="519169" y="739901"/>
            <a:ext cx="914400" cy="914400"/>
          </a:xfrm>
          <a:prstGeom prst="ellipse">
            <a:avLst/>
          </a:prstGeom>
          <a:solidFill>
            <a:srgbClr val="FFAB4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1b</a:t>
            </a:r>
          </a:p>
        </p:txBody>
      </p:sp>
    </p:spTree>
    <p:extLst>
      <p:ext uri="{BB962C8B-B14F-4D97-AF65-F5344CB8AC3E}">
        <p14:creationId xmlns:p14="http://schemas.microsoft.com/office/powerpoint/2010/main" val="2760511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AE2FB3D9-D8AD-3B6C-F260-D200A052515C}"/>
              </a:ext>
            </a:extLst>
          </p:cNvPr>
          <p:cNvSpPr/>
          <p:nvPr/>
        </p:nvSpPr>
        <p:spPr>
          <a:xfrm>
            <a:off x="0" y="3"/>
            <a:ext cx="18288000" cy="102869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66CE597C-A9E1-ACB4-D291-72819278CA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55914" y="1124890"/>
            <a:ext cx="933069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FFFE70"/>
                </a:solidFill>
              </a:rPr>
              <a:t>Understanding AI </a:t>
            </a:r>
            <a:r>
              <a:rPr lang="en-US" sz="3200" dirty="0">
                <a:solidFill>
                  <a:srgbClr val="FFFE70"/>
                </a:solidFill>
              </a:rPr>
              <a:t>Summary and Bias Score </a:t>
            </a:r>
            <a:r>
              <a:rPr sz="3200" dirty="0">
                <a:solidFill>
                  <a:srgbClr val="FFFE70"/>
                </a:solidFill>
              </a:rPr>
              <a:t>Processing</a:t>
            </a:r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F7E197AF-588A-0A8C-7178-1D1FB8A201BD}"/>
              </a:ext>
            </a:extLst>
          </p:cNvPr>
          <p:cNvSpPr txBox="1"/>
          <p:nvPr/>
        </p:nvSpPr>
        <p:spPr>
          <a:xfrm>
            <a:off x="1954961" y="4083050"/>
            <a:ext cx="7205472" cy="1828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E70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E70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object 5">
            <a:extLst>
              <a:ext uri="{FF2B5EF4-FFF2-40B4-BE49-F238E27FC236}">
                <a16:creationId xmlns:a16="http://schemas.microsoft.com/office/drawing/2014/main" id="{DC27CA58-4361-8480-5F09-D2B0AF7A351D}"/>
              </a:ext>
            </a:extLst>
          </p:cNvPr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6">
            <a:extLst>
              <a:ext uri="{FF2B5EF4-FFF2-40B4-BE49-F238E27FC236}">
                <a16:creationId xmlns:a16="http://schemas.microsoft.com/office/drawing/2014/main" id="{8062E187-56DE-F3DE-8210-4B233AEF8C72}"/>
              </a:ext>
            </a:extLst>
          </p:cNvPr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  <a:ln>
            <a:solidFill>
              <a:srgbClr val="FFFE7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1557ABD1-7827-29A4-D3E3-CBE1BD7FF7B6}"/>
              </a:ext>
            </a:extLst>
          </p:cNvPr>
          <p:cNvSpPr txBox="1"/>
          <p:nvPr/>
        </p:nvSpPr>
        <p:spPr>
          <a:xfrm>
            <a:off x="9160433" y="4083050"/>
            <a:ext cx="7205472" cy="1828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E70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E70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5" name="object 4">
            <a:extLst>
              <a:ext uri="{FF2B5EF4-FFF2-40B4-BE49-F238E27FC236}">
                <a16:creationId xmlns:a16="http://schemas.microsoft.com/office/drawing/2014/main" id="{E99D2780-9608-39FD-25FA-88D85C84423A}"/>
              </a:ext>
            </a:extLst>
          </p:cNvPr>
          <p:cNvSpPr txBox="1"/>
          <p:nvPr/>
        </p:nvSpPr>
        <p:spPr>
          <a:xfrm>
            <a:off x="1954327" y="2602204"/>
            <a:ext cx="10091623" cy="38151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marR="5080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cs typeface="Book Antiqua"/>
              </a:rPr>
              <a:t>xxx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03F8242-1936-C581-B372-2F5FC1A5C6C0}"/>
              </a:ext>
            </a:extLst>
          </p:cNvPr>
          <p:cNvSpPr/>
          <p:nvPr/>
        </p:nvSpPr>
        <p:spPr>
          <a:xfrm>
            <a:off x="519169" y="739901"/>
            <a:ext cx="914400" cy="914400"/>
          </a:xfrm>
          <a:prstGeom prst="ellipse">
            <a:avLst/>
          </a:prstGeom>
          <a:solidFill>
            <a:srgbClr val="FFAB4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63015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11337" y="2703614"/>
            <a:ext cx="3838575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>
              <a:lnSpc>
                <a:spcPct val="100000"/>
              </a:lnSpc>
            </a:pPr>
            <a:r>
              <a:rPr sz="7200" dirty="0"/>
              <a:t>Thanks!</a:t>
            </a:r>
          </a:p>
        </p:txBody>
      </p:sp>
      <p:sp>
        <p:nvSpPr>
          <p:cNvPr id="13" name="object 13"/>
          <p:cNvSpPr/>
          <p:nvPr/>
        </p:nvSpPr>
        <p:spPr>
          <a:xfrm>
            <a:off x="1609750" y="4315040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609750" y="4315040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5" name="object 3">
            <a:extLst>
              <a:ext uri="{FF2B5EF4-FFF2-40B4-BE49-F238E27FC236}">
                <a16:creationId xmlns:a16="http://schemas.microsoft.com/office/drawing/2014/main" id="{0B73759F-3D6E-6CA5-1D7D-F21751B16734}"/>
              </a:ext>
            </a:extLst>
          </p:cNvPr>
          <p:cNvSpPr txBox="1">
            <a:spLocks/>
          </p:cNvSpPr>
          <p:nvPr/>
        </p:nvSpPr>
        <p:spPr>
          <a:xfrm>
            <a:off x="1611337" y="4832361"/>
            <a:ext cx="11501413" cy="62837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>
            <a:lvl1pPr>
              <a:defRPr sz="4650" b="1" i="0">
                <a:solidFill>
                  <a:schemeClr val="bg1"/>
                </a:solidFill>
                <a:latin typeface="Calibri"/>
                <a:ea typeface="+mj-ea"/>
                <a:cs typeface="Calibri"/>
              </a:defRPr>
            </a:lvl1pPr>
          </a:lstStyle>
          <a:p>
            <a:r>
              <a:rPr lang="en-US" sz="4000" kern="0" dirty="0"/>
              <a:t>Group 3, coming to a TED talk near you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30296" y="2278557"/>
            <a:ext cx="6466840" cy="596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50" spc="545" dirty="0">
                <a:solidFill>
                  <a:srgbClr val="FFAB40"/>
                </a:solidFill>
              </a:rPr>
              <a:t>Challenges </a:t>
            </a:r>
            <a:r>
              <a:rPr sz="3750" spc="575" dirty="0">
                <a:solidFill>
                  <a:srgbClr val="FFAB40"/>
                </a:solidFill>
              </a:rPr>
              <a:t>and</a:t>
            </a:r>
            <a:r>
              <a:rPr sz="3750" spc="-130" dirty="0">
                <a:solidFill>
                  <a:srgbClr val="FFAB40"/>
                </a:solidFill>
              </a:rPr>
              <a:t> </a:t>
            </a:r>
            <a:r>
              <a:rPr sz="3750" spc="470" dirty="0">
                <a:solidFill>
                  <a:srgbClr val="FFAB40"/>
                </a:solidFill>
              </a:rPr>
              <a:t>Solutions</a:t>
            </a:r>
            <a:endParaRPr sz="3750" dirty="0"/>
          </a:p>
        </p:txBody>
      </p:sp>
      <p:sp>
        <p:nvSpPr>
          <p:cNvPr id="4" name="object 4"/>
          <p:cNvSpPr txBox="1"/>
          <p:nvPr/>
        </p:nvSpPr>
        <p:spPr>
          <a:xfrm>
            <a:off x="9130283" y="3406392"/>
            <a:ext cx="7581900" cy="12795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5080" algn="just">
              <a:lnSpc>
                <a:spcPct val="99500"/>
              </a:lnSpc>
              <a:spcBef>
                <a:spcPts val="125"/>
              </a:spcBef>
            </a:pPr>
            <a:r>
              <a:rPr sz="2050" spc="55" dirty="0">
                <a:solidFill>
                  <a:srgbClr val="FFFFFF"/>
                </a:solidFill>
                <a:latin typeface="Book Antiqua"/>
                <a:cs typeface="Book Antiqua"/>
              </a:rPr>
              <a:t>Dive </a:t>
            </a:r>
            <a:r>
              <a:rPr sz="2050" spc="105" dirty="0">
                <a:solidFill>
                  <a:srgbClr val="FFFFFF"/>
                </a:solidFill>
                <a:latin typeface="Book Antiqua"/>
                <a:cs typeface="Book Antiqua"/>
              </a:rPr>
              <a:t>into </a:t>
            </a:r>
            <a:r>
              <a:rPr sz="2050" spc="200" dirty="0">
                <a:solidFill>
                  <a:srgbClr val="FFFFFF"/>
                </a:solidFill>
                <a:latin typeface="Book Antiqua"/>
                <a:cs typeface="Book Antiqua"/>
              </a:rPr>
              <a:t>the </a:t>
            </a:r>
            <a:r>
              <a:rPr sz="2050" spc="155" dirty="0">
                <a:solidFill>
                  <a:srgbClr val="FFFFFF"/>
                </a:solidFill>
                <a:latin typeface="Book Antiqua"/>
                <a:cs typeface="Book Antiqua"/>
              </a:rPr>
              <a:t>challenges </a:t>
            </a:r>
            <a:r>
              <a:rPr sz="2050" spc="85" dirty="0">
                <a:solidFill>
                  <a:srgbClr val="FFFFFF"/>
                </a:solidFill>
                <a:latin typeface="Book Antiqua"/>
                <a:cs typeface="Book Antiqua"/>
              </a:rPr>
              <a:t>of </a:t>
            </a:r>
            <a:r>
              <a:rPr sz="2100" i="1" spc="135" dirty="0">
                <a:solidFill>
                  <a:srgbClr val="FFFFFF"/>
                </a:solidFill>
                <a:latin typeface="Cambria"/>
                <a:cs typeface="Cambria"/>
              </a:rPr>
              <a:t>multilingual </a:t>
            </a:r>
            <a:r>
              <a:rPr sz="2100" i="1" spc="200" dirty="0">
                <a:solidFill>
                  <a:srgbClr val="FFFFFF"/>
                </a:solidFill>
                <a:latin typeface="Cambria"/>
                <a:cs typeface="Cambria"/>
              </a:rPr>
              <a:t>content </a:t>
            </a:r>
            <a:r>
              <a:rPr sz="2050" spc="165" dirty="0">
                <a:solidFill>
                  <a:srgbClr val="FFFFFF"/>
                </a:solidFill>
                <a:latin typeface="Book Antiqua"/>
                <a:cs typeface="Book Antiqua"/>
              </a:rPr>
              <a:t>and  </a:t>
            </a:r>
            <a:r>
              <a:rPr sz="2050" spc="105" dirty="0">
                <a:solidFill>
                  <a:srgbClr val="FFFFFF"/>
                </a:solidFill>
                <a:latin typeface="Book Antiqua"/>
                <a:cs typeface="Book Antiqua"/>
              </a:rPr>
              <a:t>explore </a:t>
            </a:r>
            <a:r>
              <a:rPr sz="2050" spc="80" dirty="0">
                <a:solidFill>
                  <a:srgbClr val="FFFFFF"/>
                </a:solidFill>
                <a:latin typeface="Book Antiqua"/>
                <a:cs typeface="Book Antiqua"/>
              </a:rPr>
              <a:t>innovative </a:t>
            </a:r>
            <a:r>
              <a:rPr sz="2050" b="1" spc="254" dirty="0">
                <a:solidFill>
                  <a:srgbClr val="FFFFFF"/>
                </a:solidFill>
                <a:latin typeface="Calibri"/>
                <a:cs typeface="Calibri"/>
              </a:rPr>
              <a:t>AI </a:t>
            </a:r>
            <a:r>
              <a:rPr sz="2050" b="1" spc="210" dirty="0">
                <a:solidFill>
                  <a:srgbClr val="FFFFFF"/>
                </a:solidFill>
                <a:latin typeface="Calibri"/>
                <a:cs typeface="Calibri"/>
              </a:rPr>
              <a:t>solutions</a:t>
            </a:r>
            <a:r>
              <a:rPr sz="2050" spc="210" dirty="0">
                <a:solidFill>
                  <a:srgbClr val="FFFFFF"/>
                </a:solidFill>
                <a:latin typeface="Book Antiqua"/>
                <a:cs typeface="Book Antiqua"/>
              </a:rPr>
              <a:t>. </a:t>
            </a:r>
            <a:r>
              <a:rPr sz="2050" spc="100" dirty="0">
                <a:solidFill>
                  <a:srgbClr val="FFFFFF"/>
                </a:solidFill>
                <a:latin typeface="Book Antiqua"/>
                <a:cs typeface="Book Antiqua"/>
              </a:rPr>
              <a:t>Learn </a:t>
            </a:r>
            <a:r>
              <a:rPr sz="2050" spc="135" dirty="0">
                <a:solidFill>
                  <a:srgbClr val="FFFFFF"/>
                </a:solidFill>
                <a:latin typeface="Book Antiqua"/>
                <a:cs typeface="Book Antiqua"/>
              </a:rPr>
              <a:t>how </a:t>
            </a:r>
            <a:r>
              <a:rPr sz="2050" spc="145" dirty="0">
                <a:solidFill>
                  <a:srgbClr val="FFFFFF"/>
                </a:solidFill>
                <a:latin typeface="Book Antiqua"/>
                <a:cs typeface="Book Antiqua"/>
              </a:rPr>
              <a:t>to </a:t>
            </a:r>
            <a:r>
              <a:rPr sz="2050" spc="160" dirty="0">
                <a:solidFill>
                  <a:srgbClr val="FFFFFF"/>
                </a:solidFill>
                <a:latin typeface="Book Antiqua"/>
                <a:cs typeface="Book Antiqua"/>
              </a:rPr>
              <a:t>overcome  </a:t>
            </a:r>
            <a:r>
              <a:rPr sz="2050" spc="175" dirty="0">
                <a:solidFill>
                  <a:srgbClr val="FFFFFF"/>
                </a:solidFill>
                <a:latin typeface="Book Antiqua"/>
                <a:cs typeface="Book Antiqua"/>
              </a:rPr>
              <a:t>language </a:t>
            </a:r>
            <a:r>
              <a:rPr sz="2050" spc="90" dirty="0">
                <a:solidFill>
                  <a:srgbClr val="FFFFFF"/>
                </a:solidFill>
                <a:latin typeface="Book Antiqua"/>
                <a:cs typeface="Book Antiqua"/>
              </a:rPr>
              <a:t>barriers </a:t>
            </a:r>
            <a:r>
              <a:rPr sz="2050" spc="165" dirty="0">
                <a:solidFill>
                  <a:srgbClr val="FFFFFF"/>
                </a:solidFill>
                <a:latin typeface="Book Antiqua"/>
                <a:cs typeface="Book Antiqua"/>
              </a:rPr>
              <a:t>and create </a:t>
            </a:r>
            <a:r>
              <a:rPr sz="2050" spc="160" dirty="0">
                <a:solidFill>
                  <a:srgbClr val="FFFFFF"/>
                </a:solidFill>
                <a:latin typeface="Book Antiqua"/>
                <a:cs typeface="Book Antiqua"/>
              </a:rPr>
              <a:t>engaging, </a:t>
            </a:r>
            <a:r>
              <a:rPr sz="2050" spc="90" dirty="0">
                <a:solidFill>
                  <a:srgbClr val="FFFFFF"/>
                </a:solidFill>
                <a:latin typeface="Book Antiqua"/>
                <a:cs typeface="Book Antiqua"/>
              </a:rPr>
              <a:t>localized </a:t>
            </a:r>
            <a:r>
              <a:rPr sz="2050" spc="185" dirty="0">
                <a:solidFill>
                  <a:srgbClr val="FFFFFF"/>
                </a:solidFill>
                <a:latin typeface="Book Antiqua"/>
                <a:cs typeface="Book Antiqua"/>
              </a:rPr>
              <a:t>content  </a:t>
            </a:r>
            <a:r>
              <a:rPr sz="2050" spc="55" dirty="0">
                <a:solidFill>
                  <a:srgbClr val="FFFFFF"/>
                </a:solidFill>
                <a:latin typeface="Book Antiqua"/>
                <a:cs typeface="Book Antiqua"/>
              </a:rPr>
              <a:t>for </a:t>
            </a:r>
            <a:r>
              <a:rPr sz="2050" spc="125" dirty="0">
                <a:solidFill>
                  <a:srgbClr val="FFFFFF"/>
                </a:solidFill>
                <a:latin typeface="Book Antiqua"/>
                <a:cs typeface="Book Antiqua"/>
              </a:rPr>
              <a:t>global</a:t>
            </a:r>
            <a:r>
              <a:rPr sz="2050" spc="-20" dirty="0">
                <a:solidFill>
                  <a:srgbClr val="FFFFFF"/>
                </a:solidFill>
                <a:latin typeface="Book Antiqua"/>
                <a:cs typeface="Book Antiqua"/>
              </a:rPr>
              <a:t> </a:t>
            </a:r>
            <a:r>
              <a:rPr sz="2050" spc="135" dirty="0">
                <a:solidFill>
                  <a:srgbClr val="FFFFFF"/>
                </a:solidFill>
                <a:latin typeface="Book Antiqua"/>
                <a:cs typeface="Book Antiqua"/>
              </a:rPr>
              <a:t>audiences.</a:t>
            </a:r>
            <a:endParaRPr sz="2050" dirty="0">
              <a:latin typeface="Book Antiqua"/>
              <a:cs typeface="Book Antiqu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231386" y="2638234"/>
            <a:ext cx="6667499" cy="6096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4361"/>
            <a:ext cx="5625465" cy="14814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5730"/>
              </a:lnSpc>
              <a:spcBef>
                <a:spcPts val="100"/>
              </a:spcBef>
            </a:pPr>
            <a:r>
              <a:rPr sz="4800" spc="670" dirty="0">
                <a:solidFill>
                  <a:srgbClr val="FFAB40"/>
                </a:solidFill>
              </a:rPr>
              <a:t>Building</a:t>
            </a:r>
            <a:r>
              <a:rPr sz="4800" spc="300" dirty="0">
                <a:solidFill>
                  <a:srgbClr val="FFAB40"/>
                </a:solidFill>
              </a:rPr>
              <a:t> </a:t>
            </a:r>
            <a:r>
              <a:rPr sz="4800" spc="645" dirty="0">
                <a:solidFill>
                  <a:srgbClr val="FFAB40"/>
                </a:solidFill>
              </a:rPr>
              <a:t>the</a:t>
            </a:r>
            <a:endParaRPr sz="4800" dirty="0"/>
          </a:p>
          <a:p>
            <a:pPr marL="12700">
              <a:lnSpc>
                <a:spcPts val="5730"/>
              </a:lnSpc>
            </a:pPr>
            <a:r>
              <a:rPr sz="4800" spc="560" dirty="0">
                <a:solidFill>
                  <a:srgbClr val="FFAB40"/>
                </a:solidFill>
              </a:rPr>
              <a:t>Multilingual</a:t>
            </a:r>
            <a:r>
              <a:rPr sz="4800" spc="254" dirty="0">
                <a:solidFill>
                  <a:srgbClr val="FFAB40"/>
                </a:solidFill>
              </a:rPr>
              <a:t> </a:t>
            </a:r>
            <a:r>
              <a:rPr sz="4800" spc="755" dirty="0">
                <a:solidFill>
                  <a:srgbClr val="FFAB40"/>
                </a:solidFill>
              </a:rPr>
              <a:t>Blog</a:t>
            </a:r>
            <a:endParaRPr sz="4800" dirty="0"/>
          </a:p>
        </p:txBody>
      </p:sp>
      <p:sp>
        <p:nvSpPr>
          <p:cNvPr id="4" name="object 4"/>
          <p:cNvSpPr txBox="1"/>
          <p:nvPr/>
        </p:nvSpPr>
        <p:spPr>
          <a:xfrm>
            <a:off x="1954974" y="3240595"/>
            <a:ext cx="6289040" cy="21577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99900"/>
              </a:lnSpc>
              <a:spcBef>
                <a:spcPts val="100"/>
              </a:spcBef>
            </a:pPr>
            <a:r>
              <a:rPr sz="2800" spc="225" dirty="0">
                <a:solidFill>
                  <a:srgbClr val="FFFFFF"/>
                </a:solidFill>
                <a:latin typeface="Calibri"/>
                <a:cs typeface="Calibri"/>
              </a:rPr>
              <a:t>Let's </a:t>
            </a:r>
            <a:r>
              <a:rPr sz="2800" spc="145" dirty="0">
                <a:solidFill>
                  <a:srgbClr val="FFFFFF"/>
                </a:solidFill>
                <a:latin typeface="Calibri"/>
                <a:cs typeface="Calibri"/>
              </a:rPr>
              <a:t>roll </a:t>
            </a:r>
            <a:r>
              <a:rPr sz="2800" spc="415" dirty="0">
                <a:solidFill>
                  <a:srgbClr val="FFFFFF"/>
                </a:solidFill>
                <a:latin typeface="Calibri"/>
                <a:cs typeface="Calibri"/>
              </a:rPr>
              <a:t>up </a:t>
            </a:r>
            <a:r>
              <a:rPr sz="2800" spc="275" dirty="0">
                <a:solidFill>
                  <a:srgbClr val="FFFFFF"/>
                </a:solidFill>
                <a:latin typeface="Calibri"/>
                <a:cs typeface="Calibri"/>
              </a:rPr>
              <a:t>our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sleeves </a:t>
            </a:r>
            <a:r>
              <a:rPr sz="2800" spc="380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sz="2800" spc="360" dirty="0">
                <a:solidFill>
                  <a:srgbClr val="FFFFFF"/>
                </a:solidFill>
                <a:latin typeface="Calibri"/>
                <a:cs typeface="Calibri"/>
              </a:rPr>
              <a:t>get  </a:t>
            </a:r>
            <a:r>
              <a:rPr sz="2800" spc="285" dirty="0">
                <a:solidFill>
                  <a:srgbClr val="FFFFFF"/>
                </a:solidFill>
                <a:latin typeface="Calibri"/>
                <a:cs typeface="Calibri"/>
              </a:rPr>
              <a:t>hands-on! </a:t>
            </a:r>
            <a:r>
              <a:rPr sz="2800" spc="275" dirty="0">
                <a:solidFill>
                  <a:srgbClr val="FFFFFF"/>
                </a:solidFill>
                <a:latin typeface="Calibri"/>
                <a:cs typeface="Calibri"/>
              </a:rPr>
              <a:t>Discover </a:t>
            </a:r>
            <a:r>
              <a:rPr sz="2800" spc="300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2800" spc="275" dirty="0">
                <a:solidFill>
                  <a:srgbClr val="FFFFFF"/>
                </a:solidFill>
                <a:latin typeface="Calibri"/>
                <a:cs typeface="Calibri"/>
              </a:rPr>
              <a:t>steps </a:t>
            </a:r>
            <a:r>
              <a:rPr sz="2800" spc="210" dirty="0">
                <a:solidFill>
                  <a:srgbClr val="FFFFFF"/>
                </a:solidFill>
                <a:latin typeface="Calibri"/>
                <a:cs typeface="Calibri"/>
              </a:rPr>
              <a:t>to  </a:t>
            </a:r>
            <a:r>
              <a:rPr sz="2800" spc="245" dirty="0">
                <a:solidFill>
                  <a:srgbClr val="FFFFFF"/>
                </a:solidFill>
                <a:latin typeface="Calibri"/>
                <a:cs typeface="Calibri"/>
              </a:rPr>
              <a:t>create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10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70" dirty="0">
                <a:solidFill>
                  <a:srgbClr val="FFFFFF"/>
                </a:solidFill>
                <a:latin typeface="Calibri"/>
                <a:cs typeface="Calibri"/>
              </a:rPr>
              <a:t>dynamic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b="1" spc="365" dirty="0">
                <a:solidFill>
                  <a:srgbClr val="FFFFFF"/>
                </a:solidFill>
                <a:latin typeface="Calibri"/>
                <a:cs typeface="Calibri"/>
              </a:rPr>
              <a:t>AI-powered</a:t>
            </a:r>
            <a:r>
              <a:rPr sz="2800" b="1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50" dirty="0">
                <a:solidFill>
                  <a:srgbClr val="FFFFFF"/>
                </a:solidFill>
                <a:latin typeface="Calibri"/>
                <a:cs typeface="Calibri"/>
              </a:rPr>
              <a:t>blog  </a:t>
            </a:r>
            <a:r>
              <a:rPr sz="2800" spc="275" dirty="0">
                <a:solidFill>
                  <a:srgbClr val="FFFFFF"/>
                </a:solidFill>
                <a:latin typeface="Calibri"/>
                <a:cs typeface="Calibri"/>
              </a:rPr>
              <a:t>that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70" dirty="0">
                <a:solidFill>
                  <a:srgbClr val="FFFFFF"/>
                </a:solidFill>
                <a:latin typeface="Calibri"/>
                <a:cs typeface="Calibri"/>
              </a:rPr>
              <a:t>can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30" dirty="0">
                <a:solidFill>
                  <a:srgbClr val="FFFFFF"/>
                </a:solidFill>
                <a:latin typeface="Calibri"/>
                <a:cs typeface="Calibri"/>
              </a:rPr>
              <a:t>speak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every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20" dirty="0">
                <a:solidFill>
                  <a:srgbClr val="FFFFFF"/>
                </a:solidFill>
                <a:latin typeface="Calibri"/>
                <a:cs typeface="Calibri"/>
              </a:rPr>
              <a:t>language.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95" dirty="0">
                <a:solidFill>
                  <a:srgbClr val="FFFFFF"/>
                </a:solidFill>
                <a:latin typeface="Calibri"/>
                <a:cs typeface="Calibri"/>
              </a:rPr>
              <a:t>Get  </a:t>
            </a:r>
            <a:r>
              <a:rPr sz="2800" spc="265" dirty="0">
                <a:solidFill>
                  <a:srgbClr val="FFFFFF"/>
                </a:solidFill>
                <a:latin typeface="Calibri"/>
                <a:cs typeface="Calibri"/>
              </a:rPr>
              <a:t>ready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1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10" dirty="0">
                <a:solidFill>
                  <a:srgbClr val="FFFFFF"/>
                </a:solidFill>
                <a:latin typeface="Calibri"/>
                <a:cs typeface="Calibri"/>
              </a:rPr>
              <a:t>unleash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00" dirty="0">
                <a:solidFill>
                  <a:srgbClr val="FFFFFF"/>
                </a:solidFill>
                <a:latin typeface="Calibri"/>
                <a:cs typeface="Calibri"/>
              </a:rPr>
              <a:t>power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18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110" dirty="0">
                <a:solidFill>
                  <a:srgbClr val="FFFFFF"/>
                </a:solidFill>
                <a:latin typeface="Calibri"/>
                <a:cs typeface="Calibri"/>
              </a:rPr>
              <a:t>AI!</a:t>
            </a:r>
            <a:endParaRPr sz="2800" dirty="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0476077" y="1156703"/>
            <a:ext cx="5886449" cy="77503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AB4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241</TotalTime>
  <Words>660</Words>
  <Application>Microsoft Office PowerPoint</Application>
  <PresentationFormat>Custom</PresentationFormat>
  <Paragraphs>89</Paragraphs>
  <Slides>11</Slides>
  <Notes>0</Notes>
  <HiddenSlides>5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Book Antiqua</vt:lpstr>
      <vt:lpstr>Calibri</vt:lpstr>
      <vt:lpstr>Cambria</vt:lpstr>
      <vt:lpstr>Courier New</vt:lpstr>
      <vt:lpstr>Office Theme</vt:lpstr>
      <vt:lpstr>LEARNED IN TRANSLATION  Building a Blog that Reads in Every Language and Bias!</vt:lpstr>
      <vt:lpstr>Learned in Translation</vt:lpstr>
      <vt:lpstr>Project Process Flow</vt:lpstr>
      <vt:lpstr>Understanding AI Language Translation Processing</vt:lpstr>
      <vt:lpstr>Understanding AI Image Generation</vt:lpstr>
      <vt:lpstr>Understanding AI Summary and Bias Score Processing</vt:lpstr>
      <vt:lpstr>Thanks!</vt:lpstr>
      <vt:lpstr>Challenges and Solutions</vt:lpstr>
      <vt:lpstr>Building the Multilingual Blog</vt:lpstr>
      <vt:lpstr>Engaging Global  Audiences</vt:lpstr>
      <vt:lpstr>Embracing the Future  of Language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Lost in Translation:  Building an AI Blog that  Speaks Every Language!</dc:title>
  <dc:creator>Sean Patel</dc:creator>
  <cp:lastModifiedBy>Sean Patel</cp:lastModifiedBy>
  <cp:revision>48</cp:revision>
  <dcterms:created xsi:type="dcterms:W3CDTF">2024-05-16T22:30:26Z</dcterms:created>
  <dcterms:modified xsi:type="dcterms:W3CDTF">2024-05-22T21:06:10Z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2024-05-16T00:00:00Z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2024-05-16T00:00:00Z</vt:filetime>
  </property>
</Properties>
</file>